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9" r:id="rId9"/>
    <p:sldId id="264" r:id="rId10"/>
    <p:sldId id="265" r:id="rId11"/>
    <p:sldId id="266" r:id="rId12"/>
    <p:sldId id="267" r:id="rId13"/>
    <p:sldId id="268" r:id="rId14"/>
    <p:sldId id="26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24"/>
  </p:normalViewPr>
  <p:slideViewPr>
    <p:cSldViewPr snapToGrid="0" snapToObjects="1">
      <p:cViewPr varScale="1">
        <p:scale>
          <a:sx n="118" d="100"/>
          <a:sy n="118" d="100"/>
        </p:scale>
        <p:origin x="3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5/13/20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5/13/20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5/13/20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5/13/20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5/13/20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5/13/20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5/13/20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5/13/20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5/13/20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5/13/20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5/13/20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5/13/20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aypalobjects.com/en_US/ebook/PP_APIReference/dcc.html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3851-71EC-0D41-9959-6D33B00325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EDEB6B-F9A6-7E40-A3AE-EEB81A1803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Bus Ticketing System</a:t>
            </a:r>
          </a:p>
        </p:txBody>
      </p:sp>
    </p:spTree>
    <p:extLst>
      <p:ext uri="{BB962C8B-B14F-4D97-AF65-F5344CB8AC3E}">
        <p14:creationId xmlns:p14="http://schemas.microsoft.com/office/powerpoint/2010/main" val="2880311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D9C1E-2496-0A44-BBF5-3F9AA1307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3094" y="316143"/>
            <a:ext cx="7958331" cy="750658"/>
          </a:xfrm>
        </p:spPr>
        <p:txBody>
          <a:bodyPr/>
          <a:lstStyle/>
          <a:p>
            <a:r>
              <a:rPr lang="en-US" dirty="0"/>
              <a:t>UI for Bus Ticketing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491AAD-A088-2C46-BB9E-9B78AD5BF3F3}"/>
              </a:ext>
            </a:extLst>
          </p:cNvPr>
          <p:cNvSpPr txBox="1"/>
          <p:nvPr/>
        </p:nvSpPr>
        <p:spPr>
          <a:xfrm>
            <a:off x="2111829" y="1393371"/>
            <a:ext cx="82731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/>
              <a:t>First Screen – The user can enter source and destination and datetime of travel and all available buses will be displayed.</a:t>
            </a:r>
            <a:br>
              <a:rPr lang="en-MY" sz="1400" dirty="0"/>
            </a:b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999BC4-F088-4C47-A219-38C352791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297068"/>
            <a:ext cx="8403771" cy="273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04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D9C1E-2496-0A44-BBF5-3F9AA1307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3094" y="316143"/>
            <a:ext cx="7958331" cy="750658"/>
          </a:xfrm>
        </p:spPr>
        <p:txBody>
          <a:bodyPr/>
          <a:lstStyle/>
          <a:p>
            <a:r>
              <a:rPr lang="en-US" dirty="0"/>
              <a:t>UI for Bus Ticketing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491AAD-A088-2C46-BB9E-9B78AD5BF3F3}"/>
              </a:ext>
            </a:extLst>
          </p:cNvPr>
          <p:cNvSpPr txBox="1"/>
          <p:nvPr/>
        </p:nvSpPr>
        <p:spPr>
          <a:xfrm>
            <a:off x="2111829" y="1393371"/>
            <a:ext cx="82731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/>
              <a:t>Second Screen – All available buses will be queried from the database and displayed on UI according to the source ,destination and datetime of travel selected.</a:t>
            </a:r>
            <a:br>
              <a:rPr lang="en-MY" sz="1400" dirty="0"/>
            </a:b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1298DC-99CF-804E-B77F-598636B0C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271" y="1969028"/>
            <a:ext cx="9481457" cy="488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984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D9C1E-2496-0A44-BBF5-3F9AA1307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3094" y="316143"/>
            <a:ext cx="7958331" cy="750658"/>
          </a:xfrm>
        </p:spPr>
        <p:txBody>
          <a:bodyPr/>
          <a:lstStyle/>
          <a:p>
            <a:r>
              <a:rPr lang="en-US" dirty="0"/>
              <a:t>UI for Bus Ticketing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491AAD-A088-2C46-BB9E-9B78AD5BF3F3}"/>
              </a:ext>
            </a:extLst>
          </p:cNvPr>
          <p:cNvSpPr txBox="1"/>
          <p:nvPr/>
        </p:nvSpPr>
        <p:spPr>
          <a:xfrm>
            <a:off x="2111829" y="1393371"/>
            <a:ext cx="8273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/>
              <a:t>Third Screen – Seat Select screen.</a:t>
            </a:r>
            <a:br>
              <a:rPr lang="en-MY" sz="1400" dirty="0"/>
            </a:b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5D3A24-F8BC-B544-83A7-A29F9E4BD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358" y="2132034"/>
            <a:ext cx="6945284" cy="440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965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D9C1E-2496-0A44-BBF5-3F9AA1307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3094" y="316143"/>
            <a:ext cx="7958331" cy="750658"/>
          </a:xfrm>
        </p:spPr>
        <p:txBody>
          <a:bodyPr/>
          <a:lstStyle/>
          <a:p>
            <a:r>
              <a:rPr lang="en-US" dirty="0"/>
              <a:t>UI for Bus Ticketing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491AAD-A088-2C46-BB9E-9B78AD5BF3F3}"/>
              </a:ext>
            </a:extLst>
          </p:cNvPr>
          <p:cNvSpPr txBox="1"/>
          <p:nvPr/>
        </p:nvSpPr>
        <p:spPr>
          <a:xfrm>
            <a:off x="2111829" y="1393371"/>
            <a:ext cx="82731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/>
              <a:t>Fourth Screen – Payment Options screen.</a:t>
            </a:r>
          </a:p>
          <a:p>
            <a:r>
              <a:rPr lang="en-IN" sz="1400" dirty="0"/>
              <a:t>After selection and clicking ‘Pay’ button, Make a callout to payment provider ( as mentioned in integration section) with mentioned details and amount.</a:t>
            </a:r>
            <a:endParaRPr lang="en-MY" sz="1400" dirty="0"/>
          </a:p>
          <a:p>
            <a:r>
              <a:rPr lang="en-IN" sz="1400" dirty="0"/>
              <a:t>Based on response, show success, or try again message to user.</a:t>
            </a:r>
            <a:endParaRPr lang="en-MY" sz="1400" dirty="0"/>
          </a:p>
          <a:p>
            <a:br>
              <a:rPr lang="en-MY" sz="1400" dirty="0"/>
            </a:b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E2CFD7-CA00-C641-BA29-51DDAC276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09" y="2666999"/>
            <a:ext cx="9207500" cy="385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182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CE937-AF9F-2A42-89C8-F67F260F6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Notification in case of Cancellation of Bus Trip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6A81E4-013D-8342-9A79-D4EF4E267ADB}"/>
              </a:ext>
            </a:extLst>
          </p:cNvPr>
          <p:cNvSpPr txBox="1"/>
          <p:nvPr/>
        </p:nvSpPr>
        <p:spPr>
          <a:xfrm>
            <a:off x="1959429" y="2209800"/>
            <a:ext cx="77941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use Salesforce Native Event based architecture where we will </a:t>
            </a:r>
            <a:r>
              <a:rPr lang="en-US"/>
              <a:t>be publishing </a:t>
            </a:r>
            <a:r>
              <a:rPr lang="en-US" dirty="0"/>
              <a:t>event as soon as status of booking is changed to cancel.</a:t>
            </a:r>
          </a:p>
          <a:p>
            <a:endParaRPr lang="en-US" dirty="0"/>
          </a:p>
          <a:p>
            <a:r>
              <a:rPr lang="en-US" dirty="0"/>
              <a:t>External systems can subscribe to the platform event and as soon as event is published in the event bus, all the external systems will be notified.</a:t>
            </a:r>
          </a:p>
        </p:txBody>
      </p:sp>
    </p:spTree>
    <p:extLst>
      <p:ext uri="{BB962C8B-B14F-4D97-AF65-F5344CB8AC3E}">
        <p14:creationId xmlns:p14="http://schemas.microsoft.com/office/powerpoint/2010/main" val="1341162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C2D40-004E-C940-AE0D-B221B76F8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3238" y="156546"/>
            <a:ext cx="7958331" cy="1077229"/>
          </a:xfrm>
        </p:spPr>
        <p:txBody>
          <a:bodyPr/>
          <a:lstStyle/>
          <a:p>
            <a:r>
              <a:rPr lang="en-US" dirty="0"/>
              <a:t>Bus Ticketing System – Data Flow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9B28F1-0CE7-4A42-A1AF-A9FA97B064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1629" y="1233775"/>
            <a:ext cx="8969939" cy="5281325"/>
          </a:xfrm>
        </p:spPr>
      </p:pic>
    </p:spTree>
    <p:extLst>
      <p:ext uri="{BB962C8B-B14F-4D97-AF65-F5344CB8AC3E}">
        <p14:creationId xmlns:p14="http://schemas.microsoft.com/office/powerpoint/2010/main" val="1647191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D9C1E-2496-0A44-BBF5-3F9AA1307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Data-Model in Salesforce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E954E3F-59DD-CE4B-9F57-FED284060E46}"/>
              </a:ext>
            </a:extLst>
          </p:cNvPr>
          <p:cNvSpPr/>
          <p:nvPr/>
        </p:nvSpPr>
        <p:spPr>
          <a:xfrm>
            <a:off x="2871570" y="1575956"/>
            <a:ext cx="1722201" cy="14571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 Trips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A6047A8-8CF7-C648-AB8A-3340004B7C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862583"/>
              </p:ext>
            </p:extLst>
          </p:nvPr>
        </p:nvGraphicFramePr>
        <p:xfrm>
          <a:off x="1576170" y="3173607"/>
          <a:ext cx="4737544" cy="3597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8772">
                  <a:extLst>
                    <a:ext uri="{9D8B030D-6E8A-4147-A177-3AD203B41FA5}">
                      <a16:colId xmlns:a16="http://schemas.microsoft.com/office/drawing/2014/main" val="107318485"/>
                    </a:ext>
                  </a:extLst>
                </a:gridCol>
                <a:gridCol w="2368772">
                  <a:extLst>
                    <a:ext uri="{9D8B030D-6E8A-4147-A177-3AD203B41FA5}">
                      <a16:colId xmlns:a16="http://schemas.microsoft.com/office/drawing/2014/main" val="2012840523"/>
                    </a:ext>
                  </a:extLst>
                </a:gridCol>
              </a:tblGrid>
              <a:tr h="347857">
                <a:tc>
                  <a:txBody>
                    <a:bodyPr/>
                    <a:lstStyle/>
                    <a:p>
                      <a:r>
                        <a:rPr lang="en-US" dirty="0"/>
                        <a:t>Fields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041340"/>
                  </a:ext>
                </a:extLst>
              </a:tr>
              <a:tr h="347857">
                <a:tc>
                  <a:txBody>
                    <a:bodyPr/>
                    <a:lstStyle/>
                    <a:p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r>
                        <a:rPr lang="en-MY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Auto-number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260147"/>
                  </a:ext>
                </a:extLst>
              </a:tr>
              <a:tr h="347857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Source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Picklist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671664"/>
                  </a:ext>
                </a:extLst>
              </a:tr>
              <a:tr h="608749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Destination</a:t>
                      </a:r>
                    </a:p>
                    <a:p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Picklist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041654"/>
                  </a:ext>
                </a:extLst>
              </a:tr>
              <a:tr h="347857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Trip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Datetime</a:t>
                      </a:r>
                      <a:r>
                        <a:rPr lang="en-MY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656158"/>
                  </a:ext>
                </a:extLst>
              </a:tr>
              <a:tr h="6087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Seats</a:t>
                      </a:r>
                      <a:endParaRPr lang="en-MY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Multi-select picklist</a:t>
                      </a:r>
                      <a:r>
                        <a:rPr lang="en-MY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488310"/>
                  </a:ext>
                </a:extLst>
              </a:tr>
              <a:tr h="347857">
                <a:tc>
                  <a:txBody>
                    <a:bodyPr/>
                    <a:lstStyle/>
                    <a:p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Trip Status</a:t>
                      </a:r>
                      <a:r>
                        <a:rPr lang="en-MY" dirty="0">
                          <a:effectLst/>
                        </a:rPr>
                        <a:t> 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Picklist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750664"/>
                  </a:ext>
                </a:extLst>
              </a:tr>
              <a:tr h="488126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288901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9F5627C9-8EE0-0542-ABBF-F7766D0C93CB}"/>
              </a:ext>
            </a:extLst>
          </p:cNvPr>
          <p:cNvSpPr/>
          <p:nvPr/>
        </p:nvSpPr>
        <p:spPr>
          <a:xfrm>
            <a:off x="8172913" y="1575956"/>
            <a:ext cx="1722201" cy="14571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Traveler [Standard Contact]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00CC2C-EF96-074E-947D-A3AEEA9EBA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511649"/>
              </p:ext>
            </p:extLst>
          </p:nvPr>
        </p:nvGraphicFramePr>
        <p:xfrm>
          <a:off x="6590973" y="3173606"/>
          <a:ext cx="4737544" cy="30786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8772">
                  <a:extLst>
                    <a:ext uri="{9D8B030D-6E8A-4147-A177-3AD203B41FA5}">
                      <a16:colId xmlns:a16="http://schemas.microsoft.com/office/drawing/2014/main" val="107318485"/>
                    </a:ext>
                  </a:extLst>
                </a:gridCol>
                <a:gridCol w="2368772">
                  <a:extLst>
                    <a:ext uri="{9D8B030D-6E8A-4147-A177-3AD203B41FA5}">
                      <a16:colId xmlns:a16="http://schemas.microsoft.com/office/drawing/2014/main" val="2012840523"/>
                    </a:ext>
                  </a:extLst>
                </a:gridCol>
              </a:tblGrid>
              <a:tr h="406424">
                <a:tc>
                  <a:txBody>
                    <a:bodyPr/>
                    <a:lstStyle/>
                    <a:p>
                      <a:r>
                        <a:rPr lang="en-US" dirty="0"/>
                        <a:t>Fields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041340"/>
                  </a:ext>
                </a:extLst>
              </a:tr>
              <a:tr h="406424">
                <a:tc>
                  <a:txBody>
                    <a:bodyPr/>
                    <a:lstStyle/>
                    <a:p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r>
                        <a:rPr lang="en-MY" dirty="0">
                          <a:effectLst/>
                        </a:rPr>
                        <a:t>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260147"/>
                  </a:ext>
                </a:extLst>
              </a:tr>
              <a:tr h="406424">
                <a:tc>
                  <a:txBody>
                    <a:bodyPr/>
                    <a:lstStyle/>
                    <a:p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Address</a:t>
                      </a:r>
                      <a:r>
                        <a:rPr lang="en-MY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Picklist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671664"/>
                  </a:ext>
                </a:extLst>
              </a:tr>
              <a:tr h="261268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Phone Number</a:t>
                      </a:r>
                    </a:p>
                    <a:p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041654"/>
                  </a:ext>
                </a:extLst>
              </a:tr>
              <a:tr h="406424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Payment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Datetime</a:t>
                      </a:r>
                      <a:r>
                        <a:rPr lang="en-MY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656158"/>
                  </a:ext>
                </a:extLst>
              </a:tr>
              <a:tr h="406424">
                <a:tc>
                  <a:txBody>
                    <a:bodyPr/>
                    <a:lstStyle/>
                    <a:p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488310"/>
                  </a:ext>
                </a:extLst>
              </a:tr>
              <a:tr h="406424">
                <a:tc>
                  <a:txBody>
                    <a:bodyPr/>
                    <a:lstStyle/>
                    <a:p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750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8135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D9C1E-2496-0A44-BBF5-3F9AA1307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Data-Model in Salesforce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E954E3F-59DD-CE4B-9F57-FED284060E46}"/>
              </a:ext>
            </a:extLst>
          </p:cNvPr>
          <p:cNvSpPr/>
          <p:nvPr/>
        </p:nvSpPr>
        <p:spPr>
          <a:xfrm>
            <a:off x="2871570" y="1575956"/>
            <a:ext cx="1722201" cy="14571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Bookings [Junction Object]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A6047A8-8CF7-C648-AB8A-3340004B7C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897880"/>
              </p:ext>
            </p:extLst>
          </p:nvPr>
        </p:nvGraphicFramePr>
        <p:xfrm>
          <a:off x="1576170" y="3173606"/>
          <a:ext cx="4737544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8772">
                  <a:extLst>
                    <a:ext uri="{9D8B030D-6E8A-4147-A177-3AD203B41FA5}">
                      <a16:colId xmlns:a16="http://schemas.microsoft.com/office/drawing/2014/main" val="107318485"/>
                    </a:ext>
                  </a:extLst>
                </a:gridCol>
                <a:gridCol w="2368772">
                  <a:extLst>
                    <a:ext uri="{9D8B030D-6E8A-4147-A177-3AD203B41FA5}">
                      <a16:colId xmlns:a16="http://schemas.microsoft.com/office/drawing/2014/main" val="2012840523"/>
                    </a:ext>
                  </a:extLst>
                </a:gridCol>
              </a:tblGrid>
              <a:tr h="349934">
                <a:tc>
                  <a:txBody>
                    <a:bodyPr/>
                    <a:lstStyle/>
                    <a:p>
                      <a:r>
                        <a:rPr lang="en-US" dirty="0"/>
                        <a:t>Fields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041340"/>
                  </a:ext>
                </a:extLst>
              </a:tr>
              <a:tr h="349934">
                <a:tc>
                  <a:txBody>
                    <a:bodyPr/>
                    <a:lstStyle/>
                    <a:p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r>
                        <a:rPr lang="en-MY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Auto-number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260147"/>
                  </a:ext>
                </a:extLst>
              </a:tr>
              <a:tr h="612384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 Trip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Master Detail (Bus Trips)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671664"/>
                  </a:ext>
                </a:extLst>
              </a:tr>
              <a:tr h="612384"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Traveller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Master Detail (</a:t>
                      </a:r>
                      <a:r>
                        <a:rPr lang="en-US" dirty="0" err="1"/>
                        <a:t>Traveller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041654"/>
                  </a:ext>
                </a:extLst>
              </a:tr>
              <a:tr h="349934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Trip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Datetime</a:t>
                      </a:r>
                      <a:r>
                        <a:rPr lang="en-MY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656158"/>
                  </a:ext>
                </a:extLst>
              </a:tr>
              <a:tr h="6123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Booked Seats</a:t>
                      </a:r>
                      <a:endParaRPr lang="en-MY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Multi-select picklist</a:t>
                      </a:r>
                      <a:r>
                        <a:rPr lang="en-MY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488310"/>
                  </a:ext>
                </a:extLst>
              </a:tr>
              <a:tr h="612384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Transaction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Lookup (Transaction Details)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750664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9F5627C9-8EE0-0542-ABBF-F7766D0C93CB}"/>
              </a:ext>
            </a:extLst>
          </p:cNvPr>
          <p:cNvSpPr/>
          <p:nvPr/>
        </p:nvSpPr>
        <p:spPr>
          <a:xfrm>
            <a:off x="8172913" y="1575956"/>
            <a:ext cx="2277373" cy="14571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Transaction Details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00CC2C-EF96-074E-947D-A3AEEA9EBA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408936"/>
              </p:ext>
            </p:extLst>
          </p:nvPr>
        </p:nvGraphicFramePr>
        <p:xfrm>
          <a:off x="6590973" y="3173606"/>
          <a:ext cx="4737544" cy="2804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8772">
                  <a:extLst>
                    <a:ext uri="{9D8B030D-6E8A-4147-A177-3AD203B41FA5}">
                      <a16:colId xmlns:a16="http://schemas.microsoft.com/office/drawing/2014/main" val="107318485"/>
                    </a:ext>
                  </a:extLst>
                </a:gridCol>
                <a:gridCol w="2368772">
                  <a:extLst>
                    <a:ext uri="{9D8B030D-6E8A-4147-A177-3AD203B41FA5}">
                      <a16:colId xmlns:a16="http://schemas.microsoft.com/office/drawing/2014/main" val="2012840523"/>
                    </a:ext>
                  </a:extLst>
                </a:gridCol>
              </a:tblGrid>
              <a:tr h="406424">
                <a:tc>
                  <a:txBody>
                    <a:bodyPr/>
                    <a:lstStyle/>
                    <a:p>
                      <a:r>
                        <a:rPr lang="en-US" dirty="0"/>
                        <a:t>Fields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041340"/>
                  </a:ext>
                </a:extLst>
              </a:tr>
              <a:tr h="406424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Transaction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Auto-number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260147"/>
                  </a:ext>
                </a:extLst>
              </a:tr>
              <a:tr h="406424">
                <a:tc>
                  <a:txBody>
                    <a:bodyPr/>
                    <a:lstStyle/>
                    <a:p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Amount</a:t>
                      </a:r>
                      <a:r>
                        <a:rPr lang="en-MY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671664"/>
                  </a:ext>
                </a:extLst>
              </a:tr>
              <a:tr h="261268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 of Transaction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041654"/>
                  </a:ext>
                </a:extLst>
              </a:tr>
              <a:tr h="406424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Picklist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656158"/>
                  </a:ext>
                </a:extLst>
              </a:tr>
              <a:tr h="406424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Error Notes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 Area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488310"/>
                  </a:ext>
                </a:extLst>
              </a:tr>
              <a:tr h="406424">
                <a:tc>
                  <a:txBody>
                    <a:bodyPr/>
                    <a:lstStyle/>
                    <a:p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750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3749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D9C1E-2496-0A44-BBF5-3F9AA1307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with Payment Gateways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491AAD-A088-2C46-BB9E-9B78AD5BF3F3}"/>
              </a:ext>
            </a:extLst>
          </p:cNvPr>
          <p:cNvSpPr txBox="1"/>
          <p:nvPr/>
        </p:nvSpPr>
        <p:spPr>
          <a:xfrm>
            <a:off x="2111829" y="1393371"/>
            <a:ext cx="827314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 will take an example of integrating Salesforce with </a:t>
            </a:r>
            <a:r>
              <a:rPr lang="en-US" sz="1400" dirty="0" err="1"/>
              <a:t>Paypal</a:t>
            </a:r>
            <a:r>
              <a:rPr lang="en-US" sz="1400" dirty="0"/>
              <a:t> as a payment gateway.</a:t>
            </a:r>
          </a:p>
          <a:p>
            <a:endParaRPr lang="en-US" sz="1400" dirty="0"/>
          </a:p>
          <a:p>
            <a:r>
              <a:rPr lang="en-US" sz="1400" dirty="0"/>
              <a:t>Below are the steps:</a:t>
            </a:r>
          </a:p>
          <a:p>
            <a:r>
              <a:rPr lang="en-MY" sz="1400" dirty="0"/>
              <a:t>1.)In Develop | Security | Remote Site Settings</a:t>
            </a:r>
            <a:br>
              <a:rPr lang="en-MY" sz="1400" dirty="0"/>
            </a:br>
            <a:br>
              <a:rPr lang="en-MY" sz="1400" dirty="0"/>
            </a:br>
            <a:r>
              <a:rPr lang="en-MY" sz="1400" dirty="0"/>
              <a:t>Add https://api-3t.sandbox.paypal.com (For Sandbox). You need to get the Endpoint URL where the request is to be sent.</a:t>
            </a:r>
            <a:br>
              <a:rPr lang="en-MY" sz="1400" dirty="0"/>
            </a:br>
            <a:br>
              <a:rPr lang="en-MY" sz="1400" dirty="0"/>
            </a:br>
            <a:r>
              <a:rPr lang="en-MY" sz="1400" dirty="0"/>
              <a:t>2.) Get the </a:t>
            </a:r>
            <a:r>
              <a:rPr lang="en-MY" sz="1400" dirty="0" err="1"/>
              <a:t>Paypal</a:t>
            </a:r>
            <a:r>
              <a:rPr lang="en-MY" sz="1400" dirty="0"/>
              <a:t> Sandbox Credentials for account (http://</a:t>
            </a:r>
            <a:r>
              <a:rPr lang="en-MY" sz="1400" dirty="0" err="1"/>
              <a:t>developer.paypal.com</a:t>
            </a:r>
            <a:r>
              <a:rPr lang="en-MY" sz="1400" dirty="0"/>
              <a:t>)</a:t>
            </a:r>
            <a:br>
              <a:rPr lang="en-MY" sz="1400" dirty="0"/>
            </a:br>
            <a:r>
              <a:rPr lang="en-MY" sz="1400" dirty="0"/>
              <a:t>You will need</a:t>
            </a:r>
            <a:br>
              <a:rPr lang="en-MY" sz="1400" dirty="0"/>
            </a:br>
            <a:r>
              <a:rPr lang="en-MY" sz="1400" dirty="0"/>
              <a:t>a.)Seller Account</a:t>
            </a:r>
            <a:br>
              <a:rPr lang="en-MY" sz="1400" dirty="0"/>
            </a:br>
            <a:r>
              <a:rPr lang="en-MY" sz="1400" dirty="0"/>
              <a:t>Username</a:t>
            </a:r>
            <a:br>
              <a:rPr lang="en-MY" sz="1400" dirty="0"/>
            </a:br>
            <a:r>
              <a:rPr lang="en-MY" sz="1400" dirty="0"/>
              <a:t>Password</a:t>
            </a:r>
            <a:br>
              <a:rPr lang="en-MY" sz="1400" dirty="0"/>
            </a:br>
            <a:r>
              <a:rPr lang="en-MY" sz="1400" dirty="0" err="1"/>
              <a:t>Api</a:t>
            </a:r>
            <a:r>
              <a:rPr lang="en-MY" sz="1400" dirty="0"/>
              <a:t> Signature</a:t>
            </a:r>
            <a:br>
              <a:rPr lang="en-MY" sz="1400" dirty="0"/>
            </a:br>
            <a:r>
              <a:rPr lang="en-MY" sz="1400" dirty="0"/>
              <a:t>b.)Buyer Account</a:t>
            </a:r>
            <a:br>
              <a:rPr lang="en-MY" sz="1400" dirty="0"/>
            </a:br>
            <a:endParaRPr lang="en-MY" sz="1400" dirty="0"/>
          </a:p>
          <a:p>
            <a:r>
              <a:rPr lang="en-MY" sz="1400" dirty="0"/>
              <a:t>You need to get the credentials for the services you want to consume.</a:t>
            </a:r>
            <a:br>
              <a:rPr lang="en-MY" sz="1400" dirty="0"/>
            </a:br>
            <a:br>
              <a:rPr lang="en-MY" sz="1400" dirty="0"/>
            </a:br>
            <a:r>
              <a:rPr lang="en-MY" sz="1400" dirty="0"/>
              <a:t>Now as you have all the ground work done lets move to the implementation of the Apex code for integration.</a:t>
            </a:r>
            <a:br>
              <a:rPr lang="en-MY" sz="1400" dirty="0"/>
            </a:br>
            <a:br>
              <a:rPr lang="en-MY" sz="1400" dirty="0"/>
            </a:br>
            <a:r>
              <a:rPr lang="en-MY" sz="1400" dirty="0"/>
              <a:t>Now From The </a:t>
            </a:r>
            <a:r>
              <a:rPr lang="en-MY" sz="1400" dirty="0" err="1"/>
              <a:t>Api</a:t>
            </a:r>
            <a:r>
              <a:rPr lang="en-MY" sz="1400" dirty="0"/>
              <a:t> of the Service you want to integrate get the details of the Mandatory variables </a:t>
            </a:r>
            <a:r>
              <a:rPr lang="en-MY" sz="1400" dirty="0" err="1"/>
              <a:t>ie</a:t>
            </a:r>
            <a:r>
              <a:rPr lang="en-MY" sz="1400" dirty="0"/>
              <a:t> :</a:t>
            </a:r>
            <a:r>
              <a:rPr lang="en-MY" sz="1400" dirty="0" err="1"/>
              <a:t>Paypal</a:t>
            </a:r>
            <a:r>
              <a:rPr lang="en-MY" sz="1400" dirty="0"/>
              <a:t>(</a:t>
            </a:r>
            <a:r>
              <a:rPr lang="en-MY" sz="1400" dirty="0">
                <a:hlinkClick r:id="rId2"/>
              </a:rPr>
              <a:t>Do Direct Payment Api</a:t>
            </a:r>
            <a:r>
              <a:rPr lang="en-MY" sz="1400" dirty="0"/>
              <a:t>)</a:t>
            </a:r>
            <a:br>
              <a:rPr lang="en-MY" sz="1400" dirty="0"/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66975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D9C1E-2496-0A44-BBF5-3F9AA1307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3094" y="316143"/>
            <a:ext cx="7958331" cy="750658"/>
          </a:xfrm>
        </p:spPr>
        <p:txBody>
          <a:bodyPr/>
          <a:lstStyle/>
          <a:p>
            <a:r>
              <a:rPr lang="en-US" dirty="0"/>
              <a:t>Integration with Payment Gateways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491AAD-A088-2C46-BB9E-9B78AD5BF3F3}"/>
              </a:ext>
            </a:extLst>
          </p:cNvPr>
          <p:cNvSpPr txBox="1"/>
          <p:nvPr/>
        </p:nvSpPr>
        <p:spPr>
          <a:xfrm>
            <a:off x="2111829" y="1393371"/>
            <a:ext cx="8273142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/>
              <a:t>After you set the variables as per the </a:t>
            </a:r>
            <a:r>
              <a:rPr lang="en-MY" sz="1400" dirty="0" err="1"/>
              <a:t>Api</a:t>
            </a:r>
            <a:r>
              <a:rPr lang="en-MY" sz="1400" dirty="0"/>
              <a:t> now you need to send the http request to the </a:t>
            </a:r>
            <a:r>
              <a:rPr lang="en-MY" sz="1400" dirty="0" err="1"/>
              <a:t>paypal</a:t>
            </a:r>
            <a:r>
              <a:rPr lang="en-MY" sz="1400" dirty="0"/>
              <a:t> server.</a:t>
            </a:r>
            <a:br>
              <a:rPr lang="en-MY" sz="1400" dirty="0"/>
            </a:br>
            <a:br>
              <a:rPr lang="en-MY" sz="1400" dirty="0"/>
            </a:br>
            <a:r>
              <a:rPr lang="en-MY" sz="1400" dirty="0"/>
              <a:t>Http </a:t>
            </a:r>
            <a:r>
              <a:rPr lang="en-MY" sz="1400" dirty="0" err="1"/>
              <a:t>httpObject</a:t>
            </a:r>
            <a:r>
              <a:rPr lang="en-MY" sz="1400" dirty="0"/>
              <a:t> = new Http();</a:t>
            </a:r>
            <a:br>
              <a:rPr lang="en-MY" sz="1400" dirty="0"/>
            </a:br>
            <a:r>
              <a:rPr lang="en-MY" sz="1400" dirty="0" err="1"/>
              <a:t>HttpRequest</a:t>
            </a:r>
            <a:r>
              <a:rPr lang="en-MY" sz="1400" dirty="0"/>
              <a:t> </a:t>
            </a:r>
            <a:r>
              <a:rPr lang="en-MY" sz="1400" dirty="0" err="1"/>
              <a:t>req</a:t>
            </a:r>
            <a:r>
              <a:rPr lang="en-MY" sz="1400" dirty="0"/>
              <a:t> = new </a:t>
            </a:r>
            <a:r>
              <a:rPr lang="en-MY" sz="1400" dirty="0" err="1"/>
              <a:t>HttpRequest</a:t>
            </a:r>
            <a:r>
              <a:rPr lang="en-MY" sz="1400" dirty="0"/>
              <a:t>();</a:t>
            </a:r>
            <a:br>
              <a:rPr lang="en-MY" sz="1400" dirty="0"/>
            </a:br>
            <a:r>
              <a:rPr lang="en-MY" sz="1400" dirty="0"/>
              <a:t>String </a:t>
            </a:r>
            <a:r>
              <a:rPr lang="en-MY" sz="1400" dirty="0" err="1"/>
              <a:t>url</a:t>
            </a:r>
            <a:r>
              <a:rPr lang="en-MY" sz="1400" dirty="0"/>
              <a:t> = 'https://api-3t.sandbox.paypal.com/2.0/';</a:t>
            </a:r>
            <a:br>
              <a:rPr lang="en-MY" sz="1400" dirty="0"/>
            </a:br>
            <a:r>
              <a:rPr lang="en-MY" sz="1400" dirty="0"/>
              <a:t>string un = 'Your Username';</a:t>
            </a:r>
            <a:br>
              <a:rPr lang="en-MY" sz="1400" dirty="0"/>
            </a:br>
            <a:r>
              <a:rPr lang="en-MY" sz="1400" dirty="0"/>
              <a:t>string pw = 'Your Password';</a:t>
            </a:r>
            <a:br>
              <a:rPr lang="en-MY" sz="1400" dirty="0"/>
            </a:br>
            <a:r>
              <a:rPr lang="en-MY" sz="1400" dirty="0"/>
              <a:t>string sig = 'Your Signature';</a:t>
            </a:r>
            <a:br>
              <a:rPr lang="en-MY" sz="1400" dirty="0"/>
            </a:br>
            <a:r>
              <a:rPr lang="en-MY" sz="1400" dirty="0"/>
              <a:t>string </a:t>
            </a:r>
            <a:r>
              <a:rPr lang="en-MY" sz="1400" dirty="0" err="1"/>
              <a:t>soapXML</a:t>
            </a:r>
            <a:r>
              <a:rPr lang="en-MY" sz="1400" dirty="0"/>
              <a:t>='Here </a:t>
            </a:r>
            <a:r>
              <a:rPr lang="en-MY" sz="1400" dirty="0" err="1"/>
              <a:t>soapXMl</a:t>
            </a:r>
            <a:r>
              <a:rPr lang="en-MY" sz="1400" dirty="0"/>
              <a:t> is the request String in XML format';</a:t>
            </a:r>
            <a:br>
              <a:rPr lang="en-MY" sz="1400" dirty="0"/>
            </a:br>
            <a:r>
              <a:rPr lang="en-MY" sz="1400" dirty="0" err="1"/>
              <a:t>req.setBody</a:t>
            </a:r>
            <a:r>
              <a:rPr lang="en-MY" sz="1400" dirty="0"/>
              <a:t>(</a:t>
            </a:r>
            <a:r>
              <a:rPr lang="en-MY" sz="1400" dirty="0" err="1"/>
              <a:t>soapXML</a:t>
            </a:r>
            <a:r>
              <a:rPr lang="en-MY" sz="1400" dirty="0"/>
              <a:t>);</a:t>
            </a:r>
            <a:br>
              <a:rPr lang="en-MY" sz="1400" dirty="0"/>
            </a:br>
            <a:r>
              <a:rPr lang="en-MY" sz="1400" dirty="0" err="1"/>
              <a:t>req.setEndpoint</a:t>
            </a:r>
            <a:r>
              <a:rPr lang="en-MY" sz="1400" dirty="0"/>
              <a:t>(</a:t>
            </a:r>
            <a:r>
              <a:rPr lang="en-MY" sz="1400" dirty="0" err="1"/>
              <a:t>url</a:t>
            </a:r>
            <a:r>
              <a:rPr lang="en-MY" sz="1400" dirty="0"/>
              <a:t>);</a:t>
            </a:r>
            <a:br>
              <a:rPr lang="en-MY" sz="1400" dirty="0"/>
            </a:br>
            <a:r>
              <a:rPr lang="en-MY" sz="1400" dirty="0" err="1"/>
              <a:t>req.setMethod</a:t>
            </a:r>
            <a:r>
              <a:rPr lang="en-MY" sz="1400" dirty="0"/>
              <a:t>('POST');</a:t>
            </a:r>
            <a:br>
              <a:rPr lang="en-MY" sz="1400" dirty="0"/>
            </a:br>
            <a:r>
              <a:rPr lang="en-MY" sz="1400" dirty="0" err="1"/>
              <a:t>req.setHeader</a:t>
            </a:r>
            <a:r>
              <a:rPr lang="en-MY" sz="1400" dirty="0"/>
              <a:t>('Content-length', '1753' );</a:t>
            </a:r>
            <a:br>
              <a:rPr lang="en-MY" sz="1400" dirty="0"/>
            </a:br>
            <a:r>
              <a:rPr lang="en-MY" sz="1400" dirty="0" err="1"/>
              <a:t>req.setHeader</a:t>
            </a:r>
            <a:r>
              <a:rPr lang="en-MY" sz="1400" dirty="0"/>
              <a:t>('Content-Type', 'text/</a:t>
            </a:r>
            <a:r>
              <a:rPr lang="en-MY" sz="1400" dirty="0" err="1"/>
              <a:t>xml;charset</a:t>
            </a:r>
            <a:r>
              <a:rPr lang="en-MY" sz="1400" dirty="0"/>
              <a:t>=UTF-8');</a:t>
            </a:r>
            <a:br>
              <a:rPr lang="en-MY" sz="1400" dirty="0"/>
            </a:br>
            <a:r>
              <a:rPr lang="en-MY" sz="1400" dirty="0" err="1"/>
              <a:t>req.setHeader</a:t>
            </a:r>
            <a:r>
              <a:rPr lang="en-MY" sz="1400" dirty="0"/>
              <a:t>('</a:t>
            </a:r>
            <a:r>
              <a:rPr lang="en-MY" sz="1400" dirty="0" err="1"/>
              <a:t>SOAPAction</a:t>
            </a:r>
            <a:r>
              <a:rPr lang="en-MY" sz="1400" dirty="0"/>
              <a:t>','');</a:t>
            </a:r>
            <a:br>
              <a:rPr lang="en-MY" sz="1400" dirty="0"/>
            </a:br>
            <a:br>
              <a:rPr lang="en-MY" sz="1400" dirty="0"/>
            </a:br>
            <a:r>
              <a:rPr lang="en-MY" sz="1400" dirty="0"/>
              <a:t>Now Send The Request</a:t>
            </a:r>
            <a:br>
              <a:rPr lang="en-MY" sz="1400" dirty="0"/>
            </a:br>
            <a:r>
              <a:rPr lang="en-MY" sz="1400" dirty="0" err="1"/>
              <a:t>HttpResponse</a:t>
            </a:r>
            <a:r>
              <a:rPr lang="en-MY" sz="1400" dirty="0"/>
              <a:t> res = </a:t>
            </a:r>
            <a:r>
              <a:rPr lang="en-MY" sz="1400" dirty="0" err="1"/>
              <a:t>httpObject.send</a:t>
            </a:r>
            <a:r>
              <a:rPr lang="en-MY" sz="1400" dirty="0"/>
              <a:t>(</a:t>
            </a:r>
            <a:r>
              <a:rPr lang="en-MY" sz="1400" dirty="0" err="1"/>
              <a:t>req</a:t>
            </a:r>
            <a:r>
              <a:rPr lang="en-MY" sz="1400" dirty="0"/>
              <a:t>);</a:t>
            </a:r>
            <a:br>
              <a:rPr lang="en-MY" sz="1400" dirty="0"/>
            </a:br>
            <a:r>
              <a:rPr lang="en-MY" sz="1400" dirty="0"/>
              <a:t>String xml = </a:t>
            </a:r>
            <a:r>
              <a:rPr lang="en-MY" sz="1400" dirty="0" err="1"/>
              <a:t>res.getBody</a:t>
            </a:r>
            <a:r>
              <a:rPr lang="en-MY" sz="1400" dirty="0"/>
              <a:t>();</a:t>
            </a:r>
            <a:br>
              <a:rPr lang="en-MY" sz="1400" dirty="0"/>
            </a:br>
            <a:br>
              <a:rPr lang="en-MY" sz="1400" dirty="0"/>
            </a:br>
            <a:r>
              <a:rPr lang="en-MY" sz="1400" dirty="0"/>
              <a:t>The result will be an xml which can be parsed using </a:t>
            </a:r>
            <a:r>
              <a:rPr lang="en-MY" sz="1400" dirty="0" err="1"/>
              <a:t>XmlStreamReader</a:t>
            </a:r>
            <a:br>
              <a:rPr lang="en-MY" sz="1400" dirty="0"/>
            </a:br>
            <a:br>
              <a:rPr lang="en-MY" sz="1400" dirty="0"/>
            </a:br>
            <a:r>
              <a:rPr lang="en-MY" sz="1400" dirty="0"/>
              <a:t>Now read the XML response and get the </a:t>
            </a:r>
            <a:r>
              <a:rPr lang="en-MY" sz="1400" dirty="0" err="1"/>
              <a:t>Paypal</a:t>
            </a:r>
            <a:r>
              <a:rPr lang="en-MY" sz="1400" dirty="0"/>
              <a:t> result</a:t>
            </a:r>
            <a:br>
              <a:rPr lang="en-MY" sz="1400" dirty="0"/>
            </a:br>
            <a:r>
              <a:rPr lang="en-MY" sz="1400" dirty="0" err="1"/>
              <a:t>XmlStreamReader</a:t>
            </a:r>
            <a:r>
              <a:rPr lang="en-MY" sz="1400" dirty="0"/>
              <a:t> reader = </a:t>
            </a:r>
            <a:r>
              <a:rPr lang="en-MY" sz="1400" dirty="0" err="1"/>
              <a:t>res.getXmlStreamReader</a:t>
            </a:r>
            <a:r>
              <a:rPr lang="en-MY" sz="1400" dirty="0"/>
              <a:t>();</a:t>
            </a:r>
            <a:br>
              <a:rPr lang="en-MY" sz="1400" dirty="0"/>
            </a:br>
            <a:r>
              <a:rPr lang="en-MY" sz="1400" dirty="0"/>
              <a:t>result = </a:t>
            </a:r>
            <a:r>
              <a:rPr lang="en-MY" sz="1400" dirty="0" err="1"/>
              <a:t>readXMLResponse</a:t>
            </a:r>
            <a:r>
              <a:rPr lang="en-MY" sz="1400" dirty="0"/>
              <a:t>(</a:t>
            </a:r>
            <a:r>
              <a:rPr lang="en-MY" sz="1400" dirty="0" err="1"/>
              <a:t>reader,'Ack</a:t>
            </a:r>
            <a:r>
              <a:rPr lang="en-MY" sz="1400" dirty="0"/>
              <a:t>');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13004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D9C1E-2496-0A44-BBF5-3F9AA1307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3094" y="316143"/>
            <a:ext cx="7958331" cy="750658"/>
          </a:xfrm>
        </p:spPr>
        <p:txBody>
          <a:bodyPr/>
          <a:lstStyle/>
          <a:p>
            <a:r>
              <a:rPr lang="en-US" dirty="0"/>
              <a:t>Integration with Payment Gateways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491AAD-A088-2C46-BB9E-9B78AD5BF3F3}"/>
              </a:ext>
            </a:extLst>
          </p:cNvPr>
          <p:cNvSpPr txBox="1"/>
          <p:nvPr/>
        </p:nvSpPr>
        <p:spPr>
          <a:xfrm>
            <a:off x="2111829" y="1393371"/>
            <a:ext cx="8273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/>
              <a:t>Similarly in the same way, we can integrate with other endpoints like UPI etc.</a:t>
            </a:r>
            <a:br>
              <a:rPr lang="en-MY" sz="1400" dirty="0"/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18765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D9C1E-2496-0A44-BBF5-3F9AA1307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3094" y="316143"/>
            <a:ext cx="7958331" cy="750658"/>
          </a:xfrm>
        </p:spPr>
        <p:txBody>
          <a:bodyPr/>
          <a:lstStyle/>
          <a:p>
            <a:r>
              <a:rPr lang="en-US" dirty="0"/>
              <a:t>Tech Stack to be Used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491AAD-A088-2C46-BB9E-9B78AD5BF3F3}"/>
              </a:ext>
            </a:extLst>
          </p:cNvPr>
          <p:cNvSpPr txBox="1"/>
          <p:nvPr/>
        </p:nvSpPr>
        <p:spPr>
          <a:xfrm>
            <a:off x="2547258" y="1338942"/>
            <a:ext cx="82731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LWC – Lightning Web Component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Angular JS for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Apex Controller (Server Side connection)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Data Model (Objects and fields as mentioned above)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Integration Layer (using Rest API)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Triggers, Process builders </a:t>
            </a:r>
            <a:r>
              <a:rPr lang="en-US" sz="1400" dirty="0" err="1"/>
              <a:t>etc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63486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D9C1E-2496-0A44-BBF5-3F9AA1307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3094" y="316143"/>
            <a:ext cx="7958331" cy="750658"/>
          </a:xfrm>
        </p:spPr>
        <p:txBody>
          <a:bodyPr/>
          <a:lstStyle/>
          <a:p>
            <a:r>
              <a:rPr lang="en-US" dirty="0"/>
              <a:t>UI for Bus Ticketing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491AAD-A088-2C46-BB9E-9B78AD5BF3F3}"/>
              </a:ext>
            </a:extLst>
          </p:cNvPr>
          <p:cNvSpPr txBox="1"/>
          <p:nvPr/>
        </p:nvSpPr>
        <p:spPr>
          <a:xfrm>
            <a:off x="2111829" y="1393371"/>
            <a:ext cx="82731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/>
              <a:t>Login/Signup screen – When the user enter details, contact will be </a:t>
            </a:r>
            <a:r>
              <a:rPr lang="en-IN" sz="1400" dirty="0"/>
              <a:t>created with customer community user license, using which they can access bus ticketing application and make transactions.</a:t>
            </a:r>
            <a:endParaRPr lang="en-MY" sz="1400" dirty="0"/>
          </a:p>
          <a:p>
            <a:r>
              <a:rPr lang="en-MY" sz="1400" dirty="0"/>
              <a:t>.</a:t>
            </a:r>
            <a:br>
              <a:rPr lang="en-MY" sz="1400" dirty="0"/>
            </a:b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5D902-3A72-BB42-84A9-1FD40A5E9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0" y="2579007"/>
            <a:ext cx="44069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4846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66</TotalTime>
  <Words>798</Words>
  <Application>Microsoft Macintosh PowerPoint</Application>
  <PresentationFormat>Widescreen</PresentationFormat>
  <Paragraphs>96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MS Shell Dlg 2</vt:lpstr>
      <vt:lpstr>Wingdings</vt:lpstr>
      <vt:lpstr>Wingdings 3</vt:lpstr>
      <vt:lpstr>Madison</vt:lpstr>
      <vt:lpstr>PowerPoint Presentation</vt:lpstr>
      <vt:lpstr>Bus Ticketing System – Data Flow</vt:lpstr>
      <vt:lpstr>Backend Data-Model in Salesforce </vt:lpstr>
      <vt:lpstr>Backend Data-Model in Salesforce </vt:lpstr>
      <vt:lpstr>Integration with Payment Gateways</vt:lpstr>
      <vt:lpstr>Integration with Payment Gateways</vt:lpstr>
      <vt:lpstr>Integration with Payment Gateways</vt:lpstr>
      <vt:lpstr>Tech Stack to be Used</vt:lpstr>
      <vt:lpstr>UI for Bus Ticketing Application</vt:lpstr>
      <vt:lpstr>UI for Bus Ticketing Application</vt:lpstr>
      <vt:lpstr>UI for Bus Ticketing Application</vt:lpstr>
      <vt:lpstr>UI for Bus Ticketing Application</vt:lpstr>
      <vt:lpstr>UI for Bus Ticketing Application</vt:lpstr>
      <vt:lpstr>Push Notification in case of Cancellation of Bus Trip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Hitesh Paarth</dc:creator>
  <cp:lastModifiedBy>Hitesh Paarth</cp:lastModifiedBy>
  <cp:revision>15</cp:revision>
  <dcterms:created xsi:type="dcterms:W3CDTF">2020-05-13T13:25:36Z</dcterms:created>
  <dcterms:modified xsi:type="dcterms:W3CDTF">2020-05-13T14:31:52Z</dcterms:modified>
</cp:coreProperties>
</file>